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7" r:id="rId2"/>
    <p:sldId id="329" r:id="rId3"/>
    <p:sldId id="301" r:id="rId4"/>
    <p:sldId id="322" r:id="rId5"/>
    <p:sldId id="318" r:id="rId6"/>
    <p:sldId id="316" r:id="rId7"/>
    <p:sldId id="299" r:id="rId8"/>
    <p:sldId id="306" r:id="rId9"/>
    <p:sldId id="325" r:id="rId10"/>
    <p:sldId id="324" r:id="rId11"/>
    <p:sldId id="326" r:id="rId12"/>
    <p:sldId id="327" r:id="rId13"/>
    <p:sldId id="333" r:id="rId14"/>
    <p:sldId id="323" r:id="rId15"/>
    <p:sldId id="328" r:id="rId16"/>
    <p:sldId id="321" r:id="rId17"/>
    <p:sldId id="331" r:id="rId18"/>
    <p:sldId id="332" r:id="rId19"/>
    <p:sldId id="307" r:id="rId20"/>
    <p:sldId id="319" r:id="rId21"/>
    <p:sldId id="320" r:id="rId22"/>
    <p:sldId id="298" r:id="rId23"/>
  </p:sldIdLst>
  <p:sldSz cx="9145588" cy="5145088"/>
  <p:notesSz cx="6858000" cy="9144000"/>
  <p:defaultTextStyle>
    <a:defPPr>
      <a:defRPr lang="nb-NO"/>
    </a:defPPr>
    <a:lvl1pPr marL="0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23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47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71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95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19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43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67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91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27FFA89-B0A3-470B-8996-8563828C4B5A}">
          <p14:sldIdLst>
            <p14:sldId id="297"/>
            <p14:sldId id="329"/>
          </p14:sldIdLst>
        </p14:section>
        <p14:section name="Om Computas" id="{7AF25A94-402D-4276-8AC2-1D8B7F8F444C}">
          <p14:sldIdLst>
            <p14:sldId id="301"/>
            <p14:sldId id="322"/>
            <p14:sldId id="318"/>
            <p14:sldId id="316"/>
          </p14:sldIdLst>
        </p14:section>
        <p14:section name="Kurs" id="{BAF516D8-1506-4CE6-97C1-8269B0A4F6DC}">
          <p14:sldIdLst>
            <p14:sldId id="299"/>
            <p14:sldId id="306"/>
            <p14:sldId id="325"/>
            <p14:sldId id="324"/>
            <p14:sldId id="326"/>
            <p14:sldId id="327"/>
            <p14:sldId id="333"/>
            <p14:sldId id="323"/>
            <p14:sldId id="328"/>
            <p14:sldId id="321"/>
            <p14:sldId id="331"/>
            <p14:sldId id="332"/>
            <p14:sldId id="307"/>
            <p14:sldId id="319"/>
            <p14:sldId id="320"/>
          </p14:sldIdLst>
        </p14:section>
        <p14:section name="Slutt" id="{DCD72681-9FBD-477A-8110-344290A2A1E9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bjørn Tessem" initials="TT" lastIdx="1" clrIdx="0">
    <p:extLst>
      <p:ext uri="{19B8F6BF-5375-455C-9EA6-DF929625EA0E}">
        <p15:presenceInfo xmlns:p15="http://schemas.microsoft.com/office/powerpoint/2012/main" userId="S-1-5-21-71636894-2021356287-1384523041-129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EE7"/>
    <a:srgbClr val="003557"/>
    <a:srgbClr val="9E2A86"/>
    <a:srgbClr val="FFFFFF"/>
    <a:srgbClr val="F0F0F2"/>
    <a:srgbClr val="545454"/>
    <a:srgbClr val="444545"/>
    <a:srgbClr val="B8B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94434" autoAdjust="0"/>
  </p:normalViewPr>
  <p:slideViewPr>
    <p:cSldViewPr snapToObjects="1">
      <p:cViewPr varScale="1">
        <p:scale>
          <a:sx n="93" d="100"/>
          <a:sy n="93" d="100"/>
        </p:scale>
        <p:origin x="90" y="78"/>
      </p:cViewPr>
      <p:guideLst>
        <p:guide orient="horz" pos="1621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F6949-392E-49F2-AD8A-DBD210357DFF}" type="datetimeFigureOut">
              <a:rPr lang="nb-NO" smtClean="0"/>
              <a:t>17.09.2014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20AF-53C0-4BCE-8EAE-2AAF26F801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84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7D92D-858F-4856-8C08-3C12FFEFD4B9}" type="datetimeFigureOut">
              <a:rPr lang="nb-NO" smtClean="0"/>
              <a:t>17.09.2014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1B71-9AB0-49F5-B1CB-094A5DA8B56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6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92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Eksempler på tripler: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I Love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Queens </a:t>
            </a:r>
            <a:r>
              <a:rPr lang="nb-NO" baseline="0" dirty="0" err="1" smtClean="0"/>
              <a:t>partOf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livesIn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kingOf</a:t>
            </a:r>
            <a:r>
              <a:rPr lang="nb-NO" baseline="0" dirty="0" smtClean="0"/>
              <a:t> Queens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69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Graf: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Legger</a:t>
            </a:r>
            <a:r>
              <a:rPr lang="nb-NO" baseline="0" dirty="0" smtClean="0"/>
              <a:t> til USA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Legger til </a:t>
            </a:r>
            <a:r>
              <a:rPr lang="nb-NO" baseline="0" dirty="0" err="1" smtClean="0"/>
              <a:t>Label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Inferencing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Leger til skuespiller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invers relasjon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at ressurser har flere relasjoner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379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845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658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396330" y="4370625"/>
            <a:ext cx="2141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200" i="1" dirty="0" smtClean="0">
                <a:solidFill>
                  <a:schemeClr val="tx2"/>
                </a:solidFill>
              </a:rPr>
              <a:t>menneskene</a:t>
            </a:r>
            <a:r>
              <a:rPr lang="nb-NO" sz="1200" i="1" baseline="0" dirty="0" smtClean="0">
                <a:solidFill>
                  <a:schemeClr val="tx2"/>
                </a:solidFill>
              </a:rPr>
              <a:t> utgjør forskjellen</a:t>
            </a:r>
            <a:endParaRPr lang="nb-NO" sz="1200" i="1" dirty="0">
              <a:solidFill>
                <a:schemeClr val="tx2"/>
              </a:solidFill>
            </a:endParaRP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448" y="3276738"/>
            <a:ext cx="2356527" cy="9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er og tek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96700" y="1048578"/>
            <a:ext cx="671492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556570" y="179815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8"/>
          </a:xfrm>
          <a:prstGeom prst="rect">
            <a:avLst/>
          </a:prstGeom>
        </p:spPr>
      </p:pic>
      <p:sp>
        <p:nvSpPr>
          <p:cNvPr id="10" name="Plassholder for bilde 9"/>
          <p:cNvSpPr>
            <a:spLocks noGrp="1"/>
          </p:cNvSpPr>
          <p:nvPr>
            <p:ph type="pic" sz="quarter" idx="10" hasCustomPrompt="1"/>
          </p:nvPr>
        </p:nvSpPr>
        <p:spPr>
          <a:xfrm>
            <a:off x="1926558" y="171994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2" name="Plassholder for innhold 2"/>
          <p:cNvSpPr>
            <a:spLocks noGrp="1"/>
          </p:cNvSpPr>
          <p:nvPr>
            <p:ph idx="11" hasCustomPrompt="1"/>
          </p:nvPr>
        </p:nvSpPr>
        <p:spPr>
          <a:xfrm>
            <a:off x="2556207" y="247572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3" name="Plassholder for bilde 9"/>
          <p:cNvSpPr>
            <a:spLocks noGrp="1"/>
          </p:cNvSpPr>
          <p:nvPr>
            <p:ph type="pic" sz="quarter" idx="12" hasCustomPrompt="1"/>
          </p:nvPr>
        </p:nvSpPr>
        <p:spPr>
          <a:xfrm>
            <a:off x="1926195" y="239751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4" name="Plassholder for innhold 2"/>
          <p:cNvSpPr>
            <a:spLocks noGrp="1"/>
          </p:cNvSpPr>
          <p:nvPr>
            <p:ph idx="13" hasCustomPrompt="1"/>
          </p:nvPr>
        </p:nvSpPr>
        <p:spPr>
          <a:xfrm>
            <a:off x="2556570" y="311911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5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1926558" y="3040908"/>
            <a:ext cx="515937" cy="431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</a:p>
          <a:p>
            <a:endParaRPr lang="nb-NO" dirty="0"/>
          </a:p>
        </p:txBody>
      </p:sp>
      <p:sp>
        <p:nvSpPr>
          <p:cNvPr id="16" name="Plassholder for innhold 2"/>
          <p:cNvSpPr>
            <a:spLocks noGrp="1"/>
          </p:cNvSpPr>
          <p:nvPr>
            <p:ph idx="15" hasCustomPrompt="1"/>
          </p:nvPr>
        </p:nvSpPr>
        <p:spPr>
          <a:xfrm>
            <a:off x="2556207" y="379668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7" name="Plassholder for bilde 9"/>
          <p:cNvSpPr>
            <a:spLocks noGrp="1"/>
          </p:cNvSpPr>
          <p:nvPr>
            <p:ph type="pic" sz="quarter" idx="16" hasCustomPrompt="1"/>
          </p:nvPr>
        </p:nvSpPr>
        <p:spPr>
          <a:xfrm>
            <a:off x="1926195" y="371847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8" name="Plassholder for innhold 2"/>
          <p:cNvSpPr>
            <a:spLocks noGrp="1"/>
          </p:cNvSpPr>
          <p:nvPr>
            <p:ph idx="17" hasCustomPrompt="1"/>
          </p:nvPr>
        </p:nvSpPr>
        <p:spPr>
          <a:xfrm>
            <a:off x="6229341" y="180018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18" hasCustomPrompt="1"/>
          </p:nvPr>
        </p:nvSpPr>
        <p:spPr>
          <a:xfrm>
            <a:off x="5599329" y="172197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0" name="Plassholder for innhold 2"/>
          <p:cNvSpPr>
            <a:spLocks noGrp="1"/>
          </p:cNvSpPr>
          <p:nvPr>
            <p:ph idx="19" hasCustomPrompt="1"/>
          </p:nvPr>
        </p:nvSpPr>
        <p:spPr>
          <a:xfrm>
            <a:off x="6228978" y="247774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1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598966" y="239954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2" name="Plassholder for innhold 2"/>
          <p:cNvSpPr>
            <a:spLocks noGrp="1"/>
          </p:cNvSpPr>
          <p:nvPr>
            <p:ph idx="21" hasCustomPrompt="1"/>
          </p:nvPr>
        </p:nvSpPr>
        <p:spPr>
          <a:xfrm>
            <a:off x="6229341" y="312114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3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5599329" y="304293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4" name="Plassholder for innhold 2"/>
          <p:cNvSpPr>
            <a:spLocks noGrp="1"/>
          </p:cNvSpPr>
          <p:nvPr>
            <p:ph idx="23" hasCustomPrompt="1"/>
          </p:nvPr>
        </p:nvSpPr>
        <p:spPr>
          <a:xfrm>
            <a:off x="6228978" y="379870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5" name="Plassholder for bilde 9"/>
          <p:cNvSpPr>
            <a:spLocks noGrp="1"/>
          </p:cNvSpPr>
          <p:nvPr>
            <p:ph type="pic" sz="quarter" idx="24" hasCustomPrompt="1"/>
          </p:nvPr>
        </p:nvSpPr>
        <p:spPr>
          <a:xfrm>
            <a:off x="5598966" y="37205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30911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høy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2449" y="1296162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3996730" y="0"/>
            <a:ext cx="514885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venst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168900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972050" y="3549650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230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690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389239" y="0"/>
            <a:ext cx="2779661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799357 w 5168900"/>
              <a:gd name="connsiteY3" fmla="*/ 3552032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799357" y="3552032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353843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107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6683969" y="0"/>
            <a:ext cx="2461619" cy="5145088"/>
          </a:xfrm>
          <a:prstGeom prst="rect">
            <a:avLst/>
          </a:pr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43201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60626" y="562873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60684" y="1294751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5111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13704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0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 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5174457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5597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4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713703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27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87368" y="1534936"/>
            <a:ext cx="3528392" cy="28725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cxnSp>
        <p:nvCxnSpPr>
          <p:cNvPr id="8" name="Rett linje 7"/>
          <p:cNvCxnSpPr/>
          <p:nvPr userDrawn="1"/>
        </p:nvCxnSpPr>
        <p:spPr>
          <a:xfrm>
            <a:off x="4644802" y="916360"/>
            <a:ext cx="0" cy="3528392"/>
          </a:xfrm>
          <a:prstGeom prst="line">
            <a:avLst/>
          </a:prstGeom>
          <a:ln>
            <a:solidFill>
              <a:srgbClr val="5454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887368" y="976570"/>
            <a:ext cx="3528392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rgbClr val="545454"/>
                </a:solidFill>
              </a:defRPr>
            </a:lvl1pPr>
          </a:lstStyle>
          <a:p>
            <a:pPr lvl="0"/>
            <a:r>
              <a:rPr lang="nb-NO" dirty="0" smtClean="0"/>
              <a:t>mellomtittel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5095028" y="2181727"/>
            <a:ext cx="3528392" cy="276999"/>
          </a:xfrm>
        </p:spPr>
        <p:txBody>
          <a:bodyPr wrap="squar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8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smtClean="0"/>
              <a:t>«Sitat»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675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gnettverk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25392"/>
            <a:ext cx="8231029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1"/>
          </p:nvPr>
        </p:nvSpPr>
        <p:spPr>
          <a:xfrm>
            <a:off x="308447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2"/>
          </p:nvPr>
        </p:nvSpPr>
        <p:spPr>
          <a:xfrm>
            <a:off x="2463354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4860826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4"/>
          </p:nvPr>
        </p:nvSpPr>
        <p:spPr>
          <a:xfrm>
            <a:off x="7204501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304876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6"/>
          </p:nvPr>
        </p:nvSpPr>
        <p:spPr>
          <a:xfrm>
            <a:off x="2459783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4857255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18"/>
          </p:nvPr>
        </p:nvSpPr>
        <p:spPr>
          <a:xfrm>
            <a:off x="7200930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9"/>
          </p:nvPr>
        </p:nvSpPr>
        <p:spPr>
          <a:xfrm>
            <a:off x="314997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20"/>
          </p:nvPr>
        </p:nvSpPr>
        <p:spPr>
          <a:xfrm>
            <a:off x="2469904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21"/>
          </p:nvPr>
        </p:nvSpPr>
        <p:spPr>
          <a:xfrm>
            <a:off x="4867376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Plassholder for tekst 7"/>
          <p:cNvSpPr>
            <a:spLocks noGrp="1"/>
          </p:cNvSpPr>
          <p:nvPr>
            <p:ph type="body" sz="quarter" idx="22"/>
          </p:nvPr>
        </p:nvSpPr>
        <p:spPr>
          <a:xfrm>
            <a:off x="7211051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23"/>
          </p:nvPr>
        </p:nvSpPr>
        <p:spPr>
          <a:xfrm>
            <a:off x="309098" y="4060781"/>
            <a:ext cx="1577989" cy="828000"/>
          </a:xfrm>
          <a:prstGeom prst="rect">
            <a:avLst/>
          </a:prstGeom>
          <a:solidFill>
            <a:schemeClr val="accent1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Plassholder for tekst 7"/>
          <p:cNvSpPr>
            <a:spLocks noGrp="1"/>
          </p:cNvSpPr>
          <p:nvPr>
            <p:ph type="body" sz="quarter" idx="24"/>
          </p:nvPr>
        </p:nvSpPr>
        <p:spPr>
          <a:xfrm>
            <a:off x="2464005" y="4062336"/>
            <a:ext cx="1577989" cy="828000"/>
          </a:xfrm>
          <a:prstGeom prst="rect">
            <a:avLst/>
          </a:prstGeom>
          <a:solidFill>
            <a:schemeClr val="bg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25"/>
          </p:nvPr>
        </p:nvSpPr>
        <p:spPr>
          <a:xfrm>
            <a:off x="4861477" y="4060781"/>
            <a:ext cx="1577989" cy="828000"/>
          </a:xfrm>
          <a:prstGeom prst="rect">
            <a:avLst/>
          </a:prstGeom>
          <a:solidFill>
            <a:schemeClr val="tx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Plassholder for tekst 7"/>
          <p:cNvSpPr>
            <a:spLocks noGrp="1"/>
          </p:cNvSpPr>
          <p:nvPr>
            <p:ph type="body" sz="quarter" idx="26"/>
          </p:nvPr>
        </p:nvSpPr>
        <p:spPr>
          <a:xfrm>
            <a:off x="7205152" y="4062336"/>
            <a:ext cx="1577989" cy="828000"/>
          </a:xfrm>
          <a:prstGeom prst="rect">
            <a:avLst/>
          </a:prstGeom>
          <a:solidFill>
            <a:srgbClr val="38BEE7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084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collag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700383" y="2973276"/>
            <a:ext cx="2207999" cy="1893692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690262" y="1067491"/>
            <a:ext cx="2654672" cy="171110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3509515" y="772815"/>
            <a:ext cx="2372142" cy="287888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bilde 21"/>
          <p:cNvSpPr>
            <a:spLocks noGrp="1"/>
          </p:cNvSpPr>
          <p:nvPr>
            <p:ph type="pic" sz="quarter" idx="18"/>
          </p:nvPr>
        </p:nvSpPr>
        <p:spPr>
          <a:xfrm>
            <a:off x="6209504" y="976570"/>
            <a:ext cx="2438950" cy="266923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2" name="Plassholder for bilde 21"/>
          <p:cNvSpPr>
            <a:spLocks noGrp="1"/>
          </p:cNvSpPr>
          <p:nvPr>
            <p:ph type="pic" sz="quarter" idx="19"/>
          </p:nvPr>
        </p:nvSpPr>
        <p:spPr>
          <a:xfrm>
            <a:off x="5436890" y="3834582"/>
            <a:ext cx="2131982" cy="58403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4159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Bak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069708"/>
            <a:ext cx="8231029" cy="369332"/>
          </a:xfrm>
        </p:spPr>
        <p:txBody>
          <a:bodyPr/>
          <a:lstStyle>
            <a:lvl1pPr algn="ctr">
              <a:defRPr sz="2400" cap="none" baseline="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5" y="916360"/>
            <a:ext cx="737618" cy="737618"/>
          </a:xfrm>
          <a:prstGeom prst="rect">
            <a:avLst/>
          </a:prstGeom>
        </p:spPr>
      </p:pic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</p:spTree>
    <p:extLst>
      <p:ext uri="{BB962C8B-B14F-4D97-AF65-F5344CB8AC3E}">
        <p14:creationId xmlns:p14="http://schemas.microsoft.com/office/powerpoint/2010/main" val="3529315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753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546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2325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Turk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3251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37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 stor tittel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2205" y="196280"/>
            <a:ext cx="8231029" cy="36933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411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/>
          <p:cNvSpPr>
            <a:spLocks noGrp="1"/>
          </p:cNvSpPr>
          <p:nvPr>
            <p:ph type="pic" sz="quarter" idx="10"/>
          </p:nvPr>
        </p:nvSpPr>
        <p:spPr>
          <a:xfrm>
            <a:off x="1196658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924722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6"/>
          <p:cNvSpPr>
            <a:spLocks noGrp="1"/>
          </p:cNvSpPr>
          <p:nvPr>
            <p:ph type="pic" sz="quarter" idx="12"/>
          </p:nvPr>
        </p:nvSpPr>
        <p:spPr>
          <a:xfrm>
            <a:off x="6624874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5950" y="3443057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4865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506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cxnSp>
        <p:nvCxnSpPr>
          <p:cNvPr id="18" name="Rett linje 17"/>
          <p:cNvCxnSpPr/>
          <p:nvPr userDrawn="1"/>
        </p:nvCxnSpPr>
        <p:spPr>
          <a:xfrm>
            <a:off x="3144432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>
            <a:off x="5995257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5582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diagram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7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2165122" y="2409478"/>
            <a:ext cx="2448000" cy="2448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1" name="Plassholder for tekst 7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249422" y="588070"/>
            <a:ext cx="2448000" cy="2448000"/>
          </a:xfrm>
          <a:prstGeom prst="ellipse">
            <a:avLst/>
          </a:prstGeom>
          <a:solidFill>
            <a:schemeClr val="tx2"/>
          </a:solidFill>
        </p:spPr>
        <p:txBody>
          <a:bodyPr bIns="54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2667463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50" y="230770"/>
            <a:ext cx="2303463" cy="215444"/>
          </a:xfrm>
        </p:spPr>
        <p:txBody>
          <a:bodyPr>
            <a:spAutoFit/>
          </a:bodyPr>
          <a:lstStyle>
            <a:lvl1pPr marL="0" indent="0" algn="ct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252314" y="4563368"/>
            <a:ext cx="2070547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5" hasCustomPrompt="1"/>
          </p:nvPr>
        </p:nvSpPr>
        <p:spPr>
          <a:xfrm>
            <a:off x="6661026" y="4561086"/>
            <a:ext cx="2070547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6" name="Plassholder for tekst 7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4283422" y="2462436"/>
            <a:ext cx="2448000" cy="24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827314" y="2297212"/>
            <a:ext cx="1260000" cy="1260000"/>
          </a:xfrm>
          <a:prstGeom prst="ellipse">
            <a:avLst/>
          </a:prstGeom>
          <a:solidFill>
            <a:srgbClr val="003557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744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8231029" cy="2769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2449" y="1041459"/>
            <a:ext cx="8231029" cy="33955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0" r:id="rId3"/>
    <p:sldLayoutId id="2147483661" r:id="rId4"/>
    <p:sldLayoutId id="2147483650" r:id="rId5"/>
    <p:sldLayoutId id="2147483662" r:id="rId6"/>
    <p:sldLayoutId id="2147483665" r:id="rId7"/>
    <p:sldLayoutId id="2147483659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54" r:id="rId22"/>
    <p:sldLayoutId id="214748365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79" rtl="0" eaLnBrk="1" latinLnBrk="0" hangingPunct="1">
        <a:spcBef>
          <a:spcPct val="0"/>
        </a:spcBef>
        <a:buNone/>
        <a:defRPr sz="1800" kern="1200" cap="all" baseline="0">
          <a:solidFill>
            <a:srgbClr val="545454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1pPr>
      <a:lvl2pPr marL="663389" indent="-25515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2pPr>
      <a:lvl3pPr marL="1020599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3pPr>
      <a:lvl4pPr marL="142883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4pPr>
      <a:lvl5pPr marL="183707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»"/>
        <a:defRPr sz="1100" kern="1200">
          <a:solidFill>
            <a:srgbClr val="545454"/>
          </a:solidFill>
          <a:latin typeface="+mn-lt"/>
          <a:ea typeface="+mn-ea"/>
          <a:cs typeface="+mn-cs"/>
        </a:defRPr>
      </a:lvl5pPr>
      <a:lvl6pPr marL="2245318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55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79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03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23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47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71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95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19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43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67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91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9.jpe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RDF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988368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Resource </a:t>
            </a:r>
            <a:r>
              <a:rPr lang="en-GB" sz="1200" dirty="0" smtClean="0"/>
              <a:t>Description</a:t>
            </a:r>
            <a:r>
              <a:rPr lang="nb-NO" sz="1200" dirty="0" smtClean="0"/>
              <a:t> Framework</a:t>
            </a:r>
          </a:p>
          <a:p>
            <a:r>
              <a:rPr lang="nb-NO" sz="1200" dirty="0" smtClean="0"/>
              <a:t>Brukes til å utrykke ting om (web) ressurser</a:t>
            </a:r>
          </a:p>
          <a:p>
            <a:pPr lvl="1"/>
            <a:r>
              <a:rPr lang="nb-NO" sz="1200" dirty="0" smtClean="0"/>
              <a:t>Vokabular (~ UML)</a:t>
            </a:r>
          </a:p>
          <a:p>
            <a:pPr lvl="1"/>
            <a:r>
              <a:rPr lang="nb-NO" sz="1200" dirty="0" smtClean="0"/>
              <a:t>Instansdata</a:t>
            </a:r>
            <a:endParaRPr lang="nb-NO" sz="1200" dirty="0" smtClean="0"/>
          </a:p>
          <a:p>
            <a:r>
              <a:rPr lang="nb-NO" sz="1200" dirty="0" smtClean="0"/>
              <a:t>Metadata, instanser</a:t>
            </a:r>
            <a:r>
              <a:rPr lang="nb-NO" sz="1200" dirty="0" smtClean="0"/>
              <a:t> og relasjoner er beskrevet med tripler</a:t>
            </a:r>
          </a:p>
          <a:p>
            <a:pPr marL="408239" lvl="1" indent="0">
              <a:buNone/>
            </a:pPr>
            <a:r>
              <a:rPr lang="nb-NO" sz="1200" dirty="0" smtClean="0"/>
              <a:t>- Subjekt – Predikat – Objekt</a:t>
            </a:r>
          </a:p>
          <a:p>
            <a:r>
              <a:rPr lang="nb-NO" sz="1200" dirty="0" smtClean="0"/>
              <a:t> En samling RDF utrykk utgjør en rettet graf.</a:t>
            </a:r>
          </a:p>
          <a:p>
            <a:pPr marL="0" indent="0">
              <a:buNone/>
            </a:pPr>
            <a:endParaRPr lang="nb-NO" sz="1200" dirty="0" smtClean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81" t="-15980" r="-35361" b="-26924"/>
          <a:stretch/>
        </p:blipFill>
        <p:spPr>
          <a:xfrm>
            <a:off x="4029075" y="0"/>
            <a:ext cx="5149850" cy="5145088"/>
          </a:xfrm>
          <a:solidFill>
            <a:srgbClr val="38BEE7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59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0AE548F1-6D36-4902-B57A-69A845AA9B7E}" type="slidenum">
              <a:rPr lang="nb-NO" smtClean="0"/>
              <a:t>11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8" y="412304"/>
            <a:ext cx="2012990" cy="187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4" y="2318973"/>
            <a:ext cx="2209800" cy="2066925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06" y="2318972"/>
            <a:ext cx="2469952" cy="1981763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59109" y="3038743"/>
            <a:ext cx="792088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6" y="2284512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972314" y="3038742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4" y="2244156"/>
            <a:ext cx="1933774" cy="205796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45228" y="3038743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7177" y="3038743"/>
            <a:ext cx="8933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64" y="2283768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45246" y="4456877"/>
            <a:ext cx="864096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s</a:t>
            </a:r>
            <a:r>
              <a:rPr lang="nb-NO" sz="1400" i="1" dirty="0" err="1" smtClean="0">
                <a:solidFill>
                  <a:srgbClr val="545454"/>
                </a:solidFill>
              </a:rPr>
              <a:t>ubject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1732" y="4456876"/>
            <a:ext cx="1024222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predicate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2914" y="4461709"/>
            <a:ext cx="7859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object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3" grpId="0" animBg="1"/>
      <p:bldP spid="23" grpId="1" animBg="1"/>
      <p:bldP spid="27" grpId="0" animBg="1"/>
      <p:bldP spid="4" grpId="0" animBg="1"/>
      <p:bldP spid="14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12</a:t>
            </a:fld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40" y="710989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18" y="2716560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14" y="2800034"/>
            <a:ext cx="1082603" cy="1152128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96" y="642062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472980" y="120070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93099" y="1841747"/>
            <a:ext cx="999575" cy="7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84762" y="1872083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13813" y="3376098"/>
            <a:ext cx="107851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71070" y="1200706"/>
            <a:ext cx="10550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02" y="603700"/>
            <a:ext cx="1932126" cy="119401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2572490" y="787434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24" name="TextBox 23"/>
          <p:cNvSpPr txBox="1"/>
          <p:nvPr/>
        </p:nvSpPr>
        <p:spPr>
          <a:xfrm rot="19347849">
            <a:off x="2436310" y="1872832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2184" y="2997005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20893" y="2141268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543" y="787434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220866" y="1681600"/>
            <a:ext cx="1080120" cy="488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57581">
            <a:off x="5183388" y="1481758"/>
            <a:ext cx="930052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label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00986" y="1985785"/>
            <a:ext cx="1409948" cy="469905"/>
          </a:xfrm>
          <a:prstGeom prst="rect">
            <a:avLst/>
          </a:prstGeom>
          <a:ln>
            <a:solidFill>
              <a:srgbClr val="0035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New York City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791879" y="1653868"/>
            <a:ext cx="3612525" cy="1205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412228">
            <a:off x="3207238" y="2201616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4995703" y="1797711"/>
            <a:ext cx="1398094" cy="1514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8900768">
            <a:off x="4870329" y="2514063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48036" y="3466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65567" y="3061932"/>
            <a:ext cx="1044742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playedBy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26" y="2749015"/>
            <a:ext cx="1062203" cy="132775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86" name="Straight Arrow Connector 85"/>
          <p:cNvCxnSpPr/>
          <p:nvPr/>
        </p:nvCxnSpPr>
        <p:spPr>
          <a:xfrm flipH="1">
            <a:off x="5148036" y="3605191"/>
            <a:ext cx="94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20503" y="3499374"/>
            <a:ext cx="1243021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en-GB" sz="1400" i="1" dirty="0" smtClean="0">
                <a:solidFill>
                  <a:srgbClr val="545454"/>
                </a:solidFill>
              </a:rPr>
              <a:t>portraying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434720" y="3499375"/>
            <a:ext cx="1602570" cy="452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79104" y="4115646"/>
            <a:ext cx="618026" cy="874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110309" y="4144544"/>
            <a:ext cx="403169" cy="845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095787" y="4257380"/>
            <a:ext cx="532791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188418" y="4257380"/>
            <a:ext cx="524103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42136" y="3132770"/>
            <a:ext cx="896289" cy="207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2852185" y="147524"/>
            <a:ext cx="896288" cy="445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776872" y="25778"/>
            <a:ext cx="108544" cy="510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241904" y="50462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555557" y="44228"/>
            <a:ext cx="322506" cy="54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7411065" y="44228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986606" y="38437"/>
            <a:ext cx="601332" cy="52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831170" y="100871"/>
            <a:ext cx="398383" cy="401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720758" y="62385"/>
            <a:ext cx="233805" cy="447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433535" y="1340848"/>
            <a:ext cx="646644" cy="277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408546" y="2932595"/>
            <a:ext cx="1626225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56751" y="3945131"/>
            <a:ext cx="958293" cy="155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8430633" y="457395"/>
            <a:ext cx="649546" cy="47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433535" y="1132384"/>
            <a:ext cx="646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 animBg="1"/>
      <p:bldP spid="43" grpId="0"/>
      <p:bldP spid="48" grpId="0"/>
      <p:bldP spid="51" grpId="0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(Modell)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Datamodell </a:t>
            </a:r>
            <a:r>
              <a:rPr lang="nb-NO" sz="1200" dirty="0" smtClean="0"/>
              <a:t>som gir </a:t>
            </a:r>
            <a:r>
              <a:rPr lang="nb-NO" sz="1200" dirty="0" smtClean="0"/>
              <a:t>objekttyper og relasjoner.</a:t>
            </a:r>
          </a:p>
          <a:p>
            <a:r>
              <a:rPr lang="nb-NO" sz="1200" dirty="0" smtClean="0"/>
              <a:t>Utrykkes i RDF</a:t>
            </a:r>
          </a:p>
          <a:p>
            <a:r>
              <a:rPr lang="nb-NO" sz="1200" dirty="0" smtClean="0"/>
              <a:t>Utrykker klasser og deres relasjoner</a:t>
            </a:r>
          </a:p>
          <a:p>
            <a:pPr lvl="1"/>
            <a:r>
              <a:rPr lang="nb-NO" sz="1200" dirty="0" smtClean="0"/>
              <a:t>Relasjon til datatyper</a:t>
            </a:r>
          </a:p>
          <a:p>
            <a:pPr lvl="1"/>
            <a:r>
              <a:rPr lang="nb-NO" sz="1200" dirty="0" smtClean="0"/>
              <a:t>Relasjon til objekter</a:t>
            </a:r>
          </a:p>
          <a:p>
            <a:pPr marL="0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  <a:p>
            <a:endParaRPr lang="nb-NO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13</a:t>
            </a:fld>
            <a:endParaRPr lang="nb-NO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" t="-16188" r="6050" b="-33524"/>
          <a:stretch/>
        </p:blipFill>
        <p:spPr>
          <a:xfrm>
            <a:off x="3996730" y="0"/>
            <a:ext cx="5148858" cy="5145088"/>
          </a:xfrm>
          <a:solidFill>
            <a:schemeClr val="tx2"/>
          </a:solidFill>
          <a:ln>
            <a:noFill/>
          </a:ln>
        </p:spPr>
      </p:pic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63383" y="4698587"/>
            <a:ext cx="1090800" cy="334800"/>
          </a:xfr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92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Eksempler:</a:t>
            </a:r>
          </a:p>
          <a:p>
            <a:r>
              <a:rPr lang="nb-NO" sz="1200" dirty="0" smtClean="0"/>
              <a:t>RDF</a:t>
            </a:r>
            <a:r>
              <a:rPr lang="nb-NO" sz="1200" dirty="0" smtClean="0"/>
              <a:t>, RDFS, OWL, SKOS,  Metadata, mengdelære…</a:t>
            </a:r>
          </a:p>
          <a:p>
            <a:r>
              <a:rPr lang="nb-NO" sz="1200" dirty="0" smtClean="0"/>
              <a:t>FOAF, personer (navn, relasjoner…)</a:t>
            </a:r>
          </a:p>
          <a:p>
            <a:r>
              <a:rPr lang="nb-NO" sz="1200" dirty="0" smtClean="0"/>
              <a:t>DBPEDIA, wikipedia</a:t>
            </a:r>
          </a:p>
          <a:p>
            <a:r>
              <a:rPr lang="nb-NO" sz="1200" dirty="0" err="1" smtClean="0"/>
              <a:t>LinkedMDB</a:t>
            </a:r>
            <a:r>
              <a:rPr lang="nb-NO" sz="1200" dirty="0" smtClean="0"/>
              <a:t>, (IMDB) filmer, </a:t>
            </a:r>
            <a:r>
              <a:rPr lang="nb-NO" sz="1200" dirty="0" smtClean="0"/>
              <a:t>skuespillere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2" r="-88203" b="-172024"/>
          <a:stretch/>
        </p:blipFill>
        <p:spPr>
          <a:xfrm>
            <a:off x="4031968" y="0"/>
            <a:ext cx="5149850" cy="5145088"/>
          </a:xfrm>
          <a:solidFill>
            <a:schemeClr val="tx2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14</a:t>
            </a:fld>
            <a:endParaRPr lang="nb-NO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61" y="1852464"/>
            <a:ext cx="1054713" cy="1690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6" y="196280"/>
            <a:ext cx="1600035" cy="910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97" y="1596076"/>
            <a:ext cx="2775144" cy="1708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02" y="3829861"/>
            <a:ext cx="4217364" cy="7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Spørrespråk for RDF</a:t>
            </a:r>
          </a:p>
          <a:p>
            <a:r>
              <a:rPr lang="nb-NO" sz="1200" dirty="0" smtClean="0"/>
              <a:t>Tripler som matches mot tripler i grafen</a:t>
            </a:r>
          </a:p>
          <a:p>
            <a:r>
              <a:rPr lang="nb-NO" sz="1200" dirty="0" smtClean="0"/>
              <a:t>Subjekt, predikat og objekt kan erstattes med variabler.  </a:t>
            </a:r>
          </a:p>
          <a:p>
            <a:r>
              <a:rPr lang="en-GB" sz="1200" dirty="0" smtClean="0"/>
              <a:t>?</a:t>
            </a:r>
            <a:r>
              <a:rPr lang="en-GB" sz="1200" dirty="0" err="1" smtClean="0"/>
              <a:t>variabeler</a:t>
            </a:r>
            <a:r>
              <a:rPr lang="en-GB" sz="1200" dirty="0" smtClean="0"/>
              <a:t> ?</a:t>
            </a:r>
            <a:r>
              <a:rPr lang="en-GB" sz="1200" dirty="0" err="1" smtClean="0"/>
              <a:t>uttrykkes</a:t>
            </a:r>
            <a:r>
              <a:rPr lang="en-GB" sz="1200" dirty="0" smtClean="0"/>
              <a:t> ?</a:t>
            </a:r>
            <a:r>
              <a:rPr lang="en-GB" sz="1200" dirty="0" err="1" smtClean="0"/>
              <a:t>slik</a:t>
            </a:r>
            <a:r>
              <a:rPr lang="en-GB" sz="1200" dirty="0" smtClean="0"/>
              <a:t> .</a:t>
            </a:r>
          </a:p>
          <a:p>
            <a:r>
              <a:rPr lang="nb-NO" sz="1200" dirty="0"/>
              <a:t>ASK, SELECT, </a:t>
            </a:r>
            <a:r>
              <a:rPr lang="en-GB" sz="1200" dirty="0"/>
              <a:t>CONSTRUCT, </a:t>
            </a:r>
            <a:r>
              <a:rPr lang="en-GB" sz="1200" dirty="0" smtClean="0"/>
              <a:t>DESCRIBE</a:t>
            </a:r>
            <a:endParaRPr lang="en-GB" sz="1200" dirty="0"/>
          </a:p>
          <a:p>
            <a:r>
              <a:rPr lang="nb-NO" sz="1200" dirty="0" smtClean="0"/>
              <a:t>Kan utrykke konjunksjoner og disjunksjoner.</a:t>
            </a:r>
          </a:p>
          <a:p>
            <a:pPr marL="0" indent="0">
              <a:buNone/>
            </a:pPr>
            <a:r>
              <a:rPr lang="nb-NO" sz="1200" dirty="0" smtClean="0"/>
              <a:t>Noen</a:t>
            </a:r>
            <a:r>
              <a:rPr lang="en-GB" sz="1200" dirty="0" smtClean="0"/>
              <a:t> </a:t>
            </a:r>
            <a:r>
              <a:rPr lang="nb-NO" sz="1200" dirty="0" smtClean="0"/>
              <a:t>eksempler</a:t>
            </a:r>
            <a:r>
              <a:rPr lang="en-GB" sz="1200" dirty="0" smtClean="0"/>
              <a:t>:</a:t>
            </a:r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rgbClr val="38BEE7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15</a:t>
            </a:fld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4100438" y="396649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*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subject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predicate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0438" y="1311200"/>
            <a:ext cx="2841478" cy="133167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PREFIX 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&lt;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http://xmlns.com/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/0.1/&gt; 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SELECT 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name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?email 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WHERE 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{ 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?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person a </a:t>
            </a:r>
            <a:r>
              <a:rPr lang="nb-NO" alt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foaf:Person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?person 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foaf:name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?</a:t>
            </a:r>
            <a:r>
              <a:rPr lang="nb-NO" alt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name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?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person 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foaf:mbox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?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email 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  </a:t>
            </a:r>
            <a:endParaRPr lang="nb-NO" altLang="nb-NO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0438" y="2687416"/>
            <a:ext cx="2625454" cy="1177791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CONSTRUCT</a:t>
            </a:r>
            <a:r>
              <a:rPr lang="nb-NO" sz="1000" dirty="0" smtClean="0">
                <a:solidFill>
                  <a:srgbClr val="545454"/>
                </a:solidFill>
              </a:rPr>
              <a:t>{</a:t>
            </a:r>
          </a:p>
          <a:p>
            <a:r>
              <a:rPr lang="nb-NO" sz="1000" dirty="0">
                <a:solidFill>
                  <a:srgbClr val="545454"/>
                </a:solidFill>
              </a:rPr>
              <a:t> </a:t>
            </a:r>
            <a:r>
              <a:rPr lang="nb-NO" sz="1000" dirty="0" smtClean="0">
                <a:solidFill>
                  <a:srgbClr val="545454"/>
                </a:solidFill>
              </a:rPr>
              <a:t> </a:t>
            </a:r>
            <a:r>
              <a:rPr lang="nb-NO" sz="1000" dirty="0" smtClean="0">
                <a:solidFill>
                  <a:srgbClr val="545454"/>
                </a:solidFill>
              </a:rPr>
              <a:t>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portraying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playedBy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0438" y="3917358"/>
            <a:ext cx="2625454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DESCRIBE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kingOf</a:t>
            </a:r>
            <a:r>
              <a:rPr lang="nb-NO" sz="1000" dirty="0" smtClean="0">
                <a:solidFill>
                  <a:srgbClr val="545454"/>
                </a:solidFill>
              </a:rPr>
              <a:t>  :Queens .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03737" y="395481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Returnerer alle tripler i grafen.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6514" y="1311200"/>
            <a:ext cx="2051248" cy="1023902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Bruker vokabularet 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foaf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Returnerer navn og epost til alle personer. (entiteter av 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foaf:person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03737" y="2681108"/>
            <a:ext cx="2051248" cy="716126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Setter relasjonen </a:t>
            </a:r>
            <a:r>
              <a:rPr lang="nb-NO" sz="1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portraying</a:t>
            </a:r>
            <a:r>
              <a:rPr lang="nb-NO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som en invers relasjon av </a:t>
            </a:r>
            <a:r>
              <a:rPr lang="nb-NO" sz="1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playedBy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18787" y="3917358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Henter alle tripler hvor en Doug er subjekt.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7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solidFill>
            <a:schemeClr val="accent1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48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736422"/>
            <a:ext cx="220180" cy="338554"/>
          </a:xfrm>
        </p:spPr>
        <p:txBody>
          <a:bodyPr/>
          <a:lstStyle/>
          <a:p>
            <a:r>
              <a:rPr lang="nb-NO" dirty="0" smtClean="0"/>
              <a:t>16</a:t>
            </a:r>
            <a:endParaRPr lang="nb-NO" dirty="0" smtClean="0"/>
          </a:p>
          <a:p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08" y="2945405"/>
            <a:ext cx="1082603" cy="1152128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1639278" y="3521470"/>
            <a:ext cx="9401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39278" y="3142376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81592" y="1492424"/>
            <a:ext cx="360040" cy="350743"/>
          </a:xfrm>
          <a:prstGeom prst="ellipse">
            <a:avLst/>
          </a:prstGeom>
          <a:noFill/>
          <a:ln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70564" y="2783028"/>
            <a:ext cx="1626166" cy="1579604"/>
          </a:xfrm>
          <a:prstGeom prst="ellipse">
            <a:avLst/>
          </a:prstGeom>
          <a:noFill/>
          <a:ln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8397" y="3612281"/>
            <a:ext cx="503987" cy="524703"/>
          </a:xfrm>
          <a:prstGeom prst="ellipse">
            <a:avLst/>
          </a:prstGeom>
          <a:noFill/>
          <a:ln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9256194">
            <a:off x="-615411" y="1248157"/>
            <a:ext cx="5097444" cy="2136381"/>
          </a:xfrm>
          <a:prstGeom prst="ellipse">
            <a:avLst/>
          </a:prstGeom>
          <a:noFill/>
          <a:ln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0" y="787434"/>
            <a:ext cx="2293026" cy="1230021"/>
          </a:xfrm>
          <a:prstGeom prst="ellipse">
            <a:avLst/>
          </a:prstGeom>
          <a:noFill/>
          <a:ln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Oval 26"/>
          <p:cNvSpPr/>
          <p:nvPr/>
        </p:nvSpPr>
        <p:spPr>
          <a:xfrm>
            <a:off x="1513773" y="3103599"/>
            <a:ext cx="1101759" cy="718615"/>
          </a:xfrm>
          <a:prstGeom prst="ellipse">
            <a:avLst/>
          </a:prstGeom>
          <a:noFill/>
          <a:ln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TextBox 27"/>
          <p:cNvSpPr txBox="1"/>
          <p:nvPr/>
        </p:nvSpPr>
        <p:spPr>
          <a:xfrm>
            <a:off x="1535489" y="4427365"/>
            <a:ext cx="2208638" cy="469905"/>
          </a:xfrm>
          <a:prstGeom prst="rect">
            <a:avLst/>
          </a:prstGeom>
          <a:solidFill>
            <a:schemeClr val="bg1"/>
          </a:solidFill>
          <a:ln>
            <a:solidFill>
              <a:srgbClr val="38BEE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dirty="0" smtClean="0">
                <a:solidFill>
                  <a:srgbClr val="545454"/>
                </a:solidFill>
              </a:rPr>
              <a:t>Egendefinert vokabular</a:t>
            </a:r>
          </a:p>
        </p:txBody>
      </p:sp>
    </p:spTree>
    <p:extLst>
      <p:ext uri="{BB962C8B-B14F-4D97-AF65-F5344CB8AC3E}">
        <p14:creationId xmlns:p14="http://schemas.microsoft.com/office/powerpoint/2010/main" val="20597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</a:t>
            </a:r>
            <a:r>
              <a:rPr lang="nb-NO" sz="1200" dirty="0" smtClean="0"/>
              <a:t>.</a:t>
            </a:r>
          </a:p>
          <a:p>
            <a:r>
              <a:rPr lang="nb-NO" sz="1200" dirty="0" smtClean="0"/>
              <a:t>Berike data</a:t>
            </a:r>
          </a:p>
          <a:p>
            <a:r>
              <a:rPr lang="nb-NO" sz="1200" dirty="0" smtClean="0"/>
              <a:t>Resonere over ekstern data</a:t>
            </a:r>
          </a:p>
          <a:p>
            <a:r>
              <a:rPr lang="nb-NO" sz="1200" dirty="0" smtClean="0"/>
              <a:t>Data holdes synkronisert</a:t>
            </a:r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Konkrete </a:t>
            </a:r>
            <a:r>
              <a:rPr lang="nb-NO" sz="1200" dirty="0" smtClean="0"/>
              <a:t>eksempel fra Computas</a:t>
            </a:r>
            <a:r>
              <a:rPr lang="nb-NO" sz="1200" dirty="0" smtClean="0"/>
              <a:t>:</a:t>
            </a:r>
          </a:p>
          <a:p>
            <a:pPr lvl="1"/>
            <a:r>
              <a:rPr lang="nb-NO" sz="1200" dirty="0" smtClean="0"/>
              <a:t>Mattilsynet og SLV</a:t>
            </a:r>
          </a:p>
          <a:p>
            <a:pPr lvl="1"/>
            <a:r>
              <a:rPr lang="nb-NO" sz="1200" dirty="0" smtClean="0"/>
              <a:t>Skatteetaten og Brønnøysund</a:t>
            </a:r>
          </a:p>
          <a:p>
            <a:pPr lvl="1"/>
            <a:endParaRPr lang="nb-NO" sz="1200" dirty="0" smtClean="0"/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solidFill>
            <a:schemeClr val="accent1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16</a:t>
            </a:r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4367" y="1350039"/>
            <a:ext cx="7920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77" y="796713"/>
            <a:ext cx="1386795" cy="101270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610942"/>
            <a:ext cx="1384250" cy="1384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34" y="4197502"/>
            <a:ext cx="3221689" cy="38938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24" name="Straight Arrow Connector 23"/>
          <p:cNvCxnSpPr/>
          <p:nvPr/>
        </p:nvCxnSpPr>
        <p:spPr>
          <a:xfrm>
            <a:off x="6661026" y="3710176"/>
            <a:ext cx="0" cy="38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06" y="3040431"/>
            <a:ext cx="1234440" cy="609600"/>
          </a:xfrm>
          <a:prstGeom prst="rect">
            <a:avLst/>
          </a:prstGeom>
          <a:ln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391347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604339" cy="276999"/>
          </a:xfrm>
        </p:spPr>
        <p:txBody>
          <a:bodyPr/>
          <a:lstStyle/>
          <a:p>
            <a:r>
              <a:rPr lang="nb-NO" dirty="0" smtClean="0"/>
              <a:t>La oss bygge et vokabular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1" y="1060376"/>
            <a:ext cx="3392439" cy="3631306"/>
          </a:xfrm>
        </p:spPr>
        <p:txBody>
          <a:bodyPr>
            <a:normAutofit/>
          </a:bodyPr>
          <a:lstStyle/>
          <a:p>
            <a:r>
              <a:rPr lang="nb-NO" sz="1200" dirty="0" smtClean="0"/>
              <a:t>Vi bruker RDF / </a:t>
            </a:r>
            <a:r>
              <a:rPr lang="nb-NO" sz="1200" dirty="0" err="1" smtClean="0"/>
              <a:t>Turtle</a:t>
            </a:r>
            <a:r>
              <a:rPr lang="nb-NO" sz="1200" dirty="0" smtClean="0"/>
              <a:t> (.</a:t>
            </a:r>
            <a:r>
              <a:rPr lang="nb-NO" sz="1200" dirty="0" err="1" smtClean="0"/>
              <a:t>ttl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Spesifikasjon:</a:t>
            </a:r>
          </a:p>
          <a:p>
            <a:pPr lvl="1"/>
            <a:r>
              <a:rPr lang="nb-NO" sz="1200" dirty="0" smtClean="0"/>
              <a:t>Vi skal ha et person-objekt</a:t>
            </a:r>
          </a:p>
          <a:p>
            <a:pPr lvl="1"/>
            <a:r>
              <a:rPr lang="nb-NO" sz="1200" dirty="0" smtClean="0"/>
              <a:t>Det skal ha fornavn, etternavn, alder, studieretning…</a:t>
            </a:r>
          </a:p>
          <a:p>
            <a:pPr lvl="1"/>
            <a:r>
              <a:rPr lang="nb-NO" sz="1200" dirty="0" smtClean="0"/>
              <a:t>Hvem kjenner personen?</a:t>
            </a:r>
          </a:p>
          <a:p>
            <a:pPr lvl="1"/>
            <a:r>
              <a:rPr lang="nb-NO" sz="1200" dirty="0" smtClean="0"/>
              <a:t>Hvilke filmer har personen sett?</a:t>
            </a:r>
          </a:p>
          <a:p>
            <a:pPr marL="0" indent="0">
              <a:buNone/>
            </a:pPr>
            <a:r>
              <a:rPr lang="nb-NO" sz="1200" dirty="0" smtClean="0"/>
              <a:t>Vi kan lenke mot eksisterende åpne data!</a:t>
            </a:r>
            <a:endParaRPr lang="nb-NO" sz="1200" dirty="0"/>
          </a:p>
          <a:p>
            <a:r>
              <a:rPr lang="nb-NO" sz="1200" dirty="0" smtClean="0"/>
              <a:t>Åpne datasett for </a:t>
            </a:r>
            <a:r>
              <a:rPr lang="nb-NO" sz="1200" dirty="0" smtClean="0"/>
              <a:t>filmer finnes bl.a. på </a:t>
            </a:r>
            <a:r>
              <a:rPr lang="nb-NO" sz="1200" dirty="0" err="1" smtClean="0"/>
              <a:t>linkedMDB</a:t>
            </a:r>
            <a:r>
              <a:rPr lang="nb-NO" sz="1200" dirty="0" smtClean="0"/>
              <a:t> og </a:t>
            </a:r>
            <a:r>
              <a:rPr lang="nb-NO" sz="1200" dirty="0" err="1" smtClean="0"/>
              <a:t>DBpedia</a:t>
            </a:r>
            <a:r>
              <a:rPr lang="nb-NO" sz="1200" dirty="0" smtClean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17</a:t>
            </a:r>
            <a:endParaRPr lang="nb-NO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-81780" r="-67" b="-89127"/>
          <a:stretch/>
        </p:blipFill>
        <p:spPr>
          <a:xfrm>
            <a:off x="4023370" y="0"/>
            <a:ext cx="5148858" cy="5145088"/>
          </a:xfrm>
          <a:solidFill>
            <a:schemeClr val="bg2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38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Universitetsbesøk Bergen 25/9</a:t>
            </a:r>
            <a:endParaRPr lang="nb-NO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4"/>
          <a:stretch/>
        </p:blipFill>
        <p:spPr>
          <a:xfrm>
            <a:off x="2268538" y="857525"/>
            <a:ext cx="4428492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612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Registrere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URL:</a:t>
            </a:r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Registrer navn, alder og studieretning. </a:t>
            </a:r>
          </a:p>
          <a:p>
            <a:r>
              <a:rPr lang="nb-NO" sz="1200" dirty="0" smtClean="0"/>
              <a:t>Hvem kjenner du?</a:t>
            </a:r>
          </a:p>
          <a:p>
            <a:r>
              <a:rPr lang="nb-NO" sz="1200" dirty="0" smtClean="0"/>
              <a:t>Hvilke filmer har du sett?</a:t>
            </a:r>
            <a:endParaRPr lang="nb-NO" sz="12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63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Spørringer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400" dirty="0" smtClean="0"/>
              <a:t>Vi bruker SPARQL!</a:t>
            </a:r>
            <a:endParaRPr lang="nb-NO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nb-NO" sz="1400" dirty="0" smtClean="0"/>
              <a:t>Hvem studerer «informatikk»?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400" dirty="0" smtClean="0"/>
              <a:t>Hvem kjenner noen som er 22 år gamle?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400" dirty="0" smtClean="0"/>
              <a:t>Hvem har sett …?</a:t>
            </a:r>
          </a:p>
          <a:p>
            <a:pPr marL="0" indent="0">
              <a:buNone/>
            </a:pPr>
            <a:r>
              <a:rPr lang="nb-NO" sz="1400" dirty="0" smtClean="0"/>
              <a:t>…</a:t>
            </a:r>
          </a:p>
          <a:p>
            <a:pPr marL="0" indent="0">
              <a:buNone/>
            </a:pPr>
            <a:r>
              <a:rPr lang="nb-NO" sz="1400" dirty="0" smtClean="0"/>
              <a:t>n.   Noen forslag?</a:t>
            </a:r>
          </a:p>
          <a:p>
            <a:pPr marL="0" indent="0">
              <a:buNone/>
            </a:pPr>
            <a:endParaRPr lang="nb-NO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19</a:t>
            </a:r>
            <a:endParaRPr lang="nb-NO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52" r="-92" b="-49282"/>
          <a:stretch/>
        </p:blipFill>
        <p:spPr>
          <a:solidFill>
            <a:schemeClr val="tx2"/>
          </a:solidFill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84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Takk for oppmerksomheten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20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7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Om Computas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Konsulentselskap med totalt ca. 300 ansatte.</a:t>
            </a:r>
          </a:p>
          <a:p>
            <a:r>
              <a:rPr lang="nb-NO" dirty="0" smtClean="0"/>
              <a:t>Kontor på Lysaker, i Stavanger og i Bucureşti </a:t>
            </a:r>
          </a:p>
          <a:p>
            <a:r>
              <a:rPr lang="nb-NO" dirty="0" smtClean="0"/>
              <a:t>Grunnlagt i 1985, skilt ut fra Norske Veritas</a:t>
            </a:r>
          </a:p>
          <a:p>
            <a:r>
              <a:rPr lang="nb-NO" dirty="0" smtClean="0"/>
              <a:t>100% </a:t>
            </a:r>
            <a:r>
              <a:rPr lang="nb-NO" dirty="0" err="1" smtClean="0"/>
              <a:t>ansatteid</a:t>
            </a:r>
            <a:endParaRPr lang="nb-NO" dirty="0" smtClean="0"/>
          </a:p>
          <a:p>
            <a:r>
              <a:rPr lang="nb-NO" dirty="0" smtClean="0"/>
              <a:t>Kunder</a:t>
            </a:r>
          </a:p>
          <a:p>
            <a:pPr lvl="1"/>
            <a:r>
              <a:rPr lang="nb-NO" dirty="0" smtClean="0"/>
              <a:t>Offentlig</a:t>
            </a:r>
          </a:p>
          <a:p>
            <a:pPr lvl="1"/>
            <a:r>
              <a:rPr lang="nb-NO" dirty="0" smtClean="0"/>
              <a:t>Olje og gass</a:t>
            </a:r>
          </a:p>
          <a:p>
            <a:pPr lvl="1"/>
            <a:r>
              <a:rPr lang="nb-NO" dirty="0" smtClean="0"/>
              <a:t>Internasjonalt</a:t>
            </a:r>
          </a:p>
          <a:p>
            <a:r>
              <a:rPr lang="nb-NO" dirty="0" smtClean="0"/>
              <a:t>Ansatte</a:t>
            </a:r>
          </a:p>
          <a:p>
            <a:pPr lvl="1"/>
            <a:r>
              <a:rPr lang="nb-NO" dirty="0" smtClean="0"/>
              <a:t>90% har mastergrad eller tilsvarende</a:t>
            </a:r>
          </a:p>
          <a:p>
            <a:pPr lvl="1"/>
            <a:r>
              <a:rPr lang="nb-NO" dirty="0" smtClean="0"/>
              <a:t>Over 30% kvinner</a:t>
            </a:r>
          </a:p>
          <a:p>
            <a:pPr lvl="1"/>
            <a:r>
              <a:rPr lang="nb-NO" dirty="0" smtClean="0"/>
              <a:t>Gjennomsnittsalder 37 år</a:t>
            </a:r>
          </a:p>
          <a:p>
            <a:pPr lvl="1"/>
            <a:r>
              <a:rPr lang="nb-NO" dirty="0" smtClean="0"/>
              <a:t>Lav turnover (for å være konsulentselskap)</a:t>
            </a:r>
          </a:p>
          <a:p>
            <a:endParaRPr lang="nb-NO" sz="1600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5" b="2500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540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Om Oss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874784"/>
            <a:ext cx="3388315" cy="3395520"/>
          </a:xfrm>
        </p:spPr>
        <p:txBody>
          <a:bodyPr>
            <a:normAutofit/>
          </a:bodyPr>
          <a:lstStyle/>
          <a:p>
            <a:r>
              <a:rPr lang="nb-NO" dirty="0" smtClean="0"/>
              <a:t>Lars Frode Haugen</a:t>
            </a:r>
          </a:p>
          <a:p>
            <a:pPr lvl="1"/>
            <a:r>
              <a:rPr lang="nb-NO" dirty="0" smtClean="0"/>
              <a:t> </a:t>
            </a:r>
          </a:p>
          <a:p>
            <a:r>
              <a:rPr lang="nb-NO" dirty="0" smtClean="0"/>
              <a:t>Hege Line</a:t>
            </a:r>
          </a:p>
          <a:p>
            <a:pPr lvl="1"/>
            <a:r>
              <a:rPr lang="nb-NO" dirty="0"/>
              <a:t> </a:t>
            </a:r>
            <a:endParaRPr lang="nb-NO" dirty="0" smtClean="0"/>
          </a:p>
          <a:p>
            <a:r>
              <a:rPr lang="nb-NO" dirty="0" smtClean="0"/>
              <a:t>Helle Frisak Sem</a:t>
            </a:r>
          </a:p>
          <a:p>
            <a:pPr lvl="1"/>
            <a:r>
              <a:rPr lang="nb-NO" dirty="0"/>
              <a:t> </a:t>
            </a:r>
            <a:endParaRPr lang="nb-NO" dirty="0" smtClean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8421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Om Oss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874784"/>
            <a:ext cx="3388315" cy="3395520"/>
          </a:xfrm>
        </p:spPr>
        <p:txBody>
          <a:bodyPr>
            <a:normAutofit/>
          </a:bodyPr>
          <a:lstStyle/>
          <a:p>
            <a:r>
              <a:rPr lang="nb-NO" dirty="0" smtClean="0"/>
              <a:t>Alexander Hoem Rosbach</a:t>
            </a:r>
          </a:p>
          <a:p>
            <a:pPr lvl="1"/>
            <a:r>
              <a:rPr lang="nb-NO" dirty="0" smtClean="0"/>
              <a:t>Ansatt 5.8 2013</a:t>
            </a:r>
          </a:p>
          <a:p>
            <a:pPr lvl="1"/>
            <a:r>
              <a:rPr lang="nb-NO" dirty="0" smtClean="0"/>
              <a:t>Master i programutviklingsteori ved UiB</a:t>
            </a:r>
          </a:p>
          <a:p>
            <a:pPr lvl="1"/>
            <a:r>
              <a:rPr lang="nb-NO" dirty="0" smtClean="0"/>
              <a:t>Ble ansatt etter universitetsbesøk! </a:t>
            </a:r>
          </a:p>
          <a:p>
            <a:r>
              <a:rPr lang="nb-NO" dirty="0" smtClean="0"/>
              <a:t>Lisa Halvorsen</a:t>
            </a:r>
          </a:p>
          <a:p>
            <a:pPr lvl="1"/>
            <a:r>
              <a:rPr lang="nb-NO" dirty="0" smtClean="0"/>
              <a:t>Ansatt 5.8. 2013</a:t>
            </a:r>
          </a:p>
          <a:p>
            <a:pPr lvl="1"/>
            <a:r>
              <a:rPr lang="nb-NO" dirty="0" smtClean="0"/>
              <a:t>Master i informasjonsvitenskap ved UiB </a:t>
            </a:r>
          </a:p>
          <a:p>
            <a:pPr lvl="1"/>
            <a:r>
              <a:rPr lang="nb-NO" dirty="0" smtClean="0"/>
              <a:t>Ble ansatt etter sommerjobb!</a:t>
            </a:r>
          </a:p>
          <a:p>
            <a:r>
              <a:rPr lang="nb-NO" dirty="0" smtClean="0"/>
              <a:t>Torbjørn Tessem</a:t>
            </a:r>
          </a:p>
          <a:p>
            <a:pPr lvl="1"/>
            <a:r>
              <a:rPr lang="nb-NO" dirty="0" smtClean="0"/>
              <a:t>Ansatt 1.1. 2014</a:t>
            </a:r>
          </a:p>
          <a:p>
            <a:pPr lvl="1"/>
            <a:r>
              <a:rPr lang="nb-NO" dirty="0" smtClean="0"/>
              <a:t>Master i algoritmer ved UiB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17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err="1" smtClean="0"/>
              <a:t>SommerJobb</a:t>
            </a:r>
            <a:r>
              <a:rPr lang="nb-NO" dirty="0" smtClean="0"/>
              <a:t> 2015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460265" cy="3395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600" dirty="0" smtClean="0"/>
              <a:t>Hvert år tar vi inn flere studenter som jobber på våre prosjekter. </a:t>
            </a:r>
          </a:p>
          <a:p>
            <a:pPr marL="0" indent="0">
              <a:buNone/>
            </a:pPr>
            <a:endParaRPr lang="nb-NO" sz="1600" dirty="0"/>
          </a:p>
          <a:p>
            <a:pPr marL="0" indent="0">
              <a:buNone/>
            </a:pPr>
            <a:r>
              <a:rPr lang="nb-NO" sz="1600" dirty="0" smtClean="0"/>
              <a:t>Søknadsfrist: 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648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Semantisk Web for Nybegynnere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</p:spPr>
        <p:txBody>
          <a:bodyPr/>
          <a:lstStyle/>
          <a:p>
            <a:fld id="{0AE548F1-6D36-4902-B57A-69A845AA9B7E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827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Agenda: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Litt teori</a:t>
            </a:r>
          </a:p>
          <a:p>
            <a:r>
              <a:rPr lang="nb-NO" sz="1200" dirty="0" smtClean="0"/>
              <a:t>Utvikle et vokabular (en modell)</a:t>
            </a:r>
          </a:p>
          <a:p>
            <a:r>
              <a:rPr lang="nb-NO" sz="1200" dirty="0" smtClean="0"/>
              <a:t>Generere data og lenke den mot eksisterende ekstern data.</a:t>
            </a:r>
          </a:p>
          <a:p>
            <a:r>
              <a:rPr lang="nb-NO" sz="1200" dirty="0" smtClean="0"/>
              <a:t>Gjøre spørringer på vår og ekstern data.</a:t>
            </a:r>
            <a:endParaRPr lang="nb-NO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8</a:t>
            </a:fld>
            <a:endParaRPr lang="nb-NO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2501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97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SEMANTISK WEB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46026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Nett av strukturert, maskinleselig, data</a:t>
            </a:r>
          </a:p>
          <a:p>
            <a:r>
              <a:rPr lang="nb-NO" sz="1200" dirty="0" smtClean="0"/>
              <a:t>Semantisk betydning</a:t>
            </a:r>
          </a:p>
          <a:p>
            <a:r>
              <a:rPr lang="nb-NO" sz="1200" dirty="0"/>
              <a:t>Resource </a:t>
            </a:r>
            <a:r>
              <a:rPr lang="en-GB" sz="1200" dirty="0"/>
              <a:t>Description</a:t>
            </a:r>
            <a:r>
              <a:rPr lang="nb-NO" sz="1200" dirty="0"/>
              <a:t> </a:t>
            </a:r>
            <a:r>
              <a:rPr lang="nb-NO" sz="1200" dirty="0" smtClean="0"/>
              <a:t>Framework </a:t>
            </a:r>
            <a:r>
              <a:rPr lang="nb-NO" sz="1200" dirty="0" smtClean="0"/>
              <a:t>(RDF)</a:t>
            </a:r>
            <a:endParaRPr lang="nb-NO" sz="1200" dirty="0"/>
          </a:p>
          <a:p>
            <a:pPr lvl="1"/>
            <a:endParaRPr lang="nb-NO" sz="1400" dirty="0" smtClean="0"/>
          </a:p>
          <a:p>
            <a:pPr marL="408239" lvl="1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9</a:t>
            </a:fld>
            <a:endParaRPr lang="nb-NO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82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omputas">
      <a:dk1>
        <a:sysClr val="windowText" lastClr="000000"/>
      </a:dk1>
      <a:lt1>
        <a:sysClr val="window" lastClr="FFFFFF"/>
      </a:lt1>
      <a:dk2>
        <a:srgbClr val="07466D"/>
      </a:dk2>
      <a:lt2>
        <a:srgbClr val="12829B"/>
      </a:lt2>
      <a:accent1>
        <a:srgbClr val="9A3493"/>
      </a:accent1>
      <a:accent2>
        <a:srgbClr val="07466D"/>
      </a:accent2>
      <a:accent3>
        <a:srgbClr val="12829B"/>
      </a:accent3>
      <a:accent4>
        <a:srgbClr val="E5E0EC"/>
      </a:accent4>
      <a:accent5>
        <a:srgbClr val="B4DFFA"/>
      </a:accent5>
      <a:accent6>
        <a:srgbClr val="C2EEF7"/>
      </a:accent6>
      <a:hlink>
        <a:srgbClr val="0000FF"/>
      </a:hlink>
      <a:folHlink>
        <a:srgbClr val="800080"/>
      </a:folHlink>
    </a:clrScheme>
    <a:fontScheme name="Computa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B8B8B6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26000" tIns="126000" rIns="126000" bIns="126000" rtlCol="0" anchor="b" anchorCtr="0">
        <a:spAutoFit/>
      </a:bodyPr>
      <a:lstStyle>
        <a:defPPr marL="176213" indent="-176213">
          <a:buFont typeface="Arial" panose="020B0604020202020204" pitchFamily="34" charset="0"/>
          <a:buChar char="•"/>
          <a:defRPr sz="1400" i="1" dirty="0" smtClean="0">
            <a:solidFill>
              <a:srgbClr val="545454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v1.1.potx" id="{A876736C-89AF-4B5C-A446-937093D0A4D5}" vid="{2F73B24F-A431-4D42-8621-2EB45B833D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10508</TotalTime>
  <Words>745</Words>
  <Application>Microsoft Office PowerPoint</Application>
  <PresentationFormat>Custom</PresentationFormat>
  <Paragraphs>201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Open Sans</vt:lpstr>
      <vt:lpstr>Trebuchet MS</vt:lpstr>
      <vt:lpstr>blank</vt:lpstr>
      <vt:lpstr>PowerPoint Presentation</vt:lpstr>
      <vt:lpstr>Universitetsbesøk Bergen 25/9</vt:lpstr>
      <vt:lpstr>Om Computas</vt:lpstr>
      <vt:lpstr>Om Oss</vt:lpstr>
      <vt:lpstr>Om Oss</vt:lpstr>
      <vt:lpstr>SommerJobb 2015</vt:lpstr>
      <vt:lpstr>Semantisk Web for Nybegynnere</vt:lpstr>
      <vt:lpstr>Agenda:</vt:lpstr>
      <vt:lpstr>SEMANTISK WEB</vt:lpstr>
      <vt:lpstr>RDF</vt:lpstr>
      <vt:lpstr>PowerPoint Presentation</vt:lpstr>
      <vt:lpstr>PowerPoint Presentation</vt:lpstr>
      <vt:lpstr>Vokabular (Modell)</vt:lpstr>
      <vt:lpstr>Vokabular / Ontologi</vt:lpstr>
      <vt:lpstr>SPARQL</vt:lpstr>
      <vt:lpstr>Lenkede Data</vt:lpstr>
      <vt:lpstr>PowerPoint Presentation</vt:lpstr>
      <vt:lpstr>Lenkede Data</vt:lpstr>
      <vt:lpstr>La oss bygge et vokabular</vt:lpstr>
      <vt:lpstr>Registrere data</vt:lpstr>
      <vt:lpstr>Spørringer</vt:lpstr>
      <vt:lpstr>Takk for oppmerksomheten</vt:lpstr>
    </vt:vector>
  </TitlesOfParts>
  <Company>Computas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Stuhr</dc:creator>
  <cp:lastModifiedBy>Torbjørn Tessem</cp:lastModifiedBy>
  <cp:revision>131</cp:revision>
  <dcterms:created xsi:type="dcterms:W3CDTF">2014-05-13T07:52:55Z</dcterms:created>
  <dcterms:modified xsi:type="dcterms:W3CDTF">2014-09-18T17:18:46Z</dcterms:modified>
</cp:coreProperties>
</file>